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302" r:id="rId2"/>
    <p:sldId id="303" r:id="rId3"/>
    <p:sldId id="313" r:id="rId4"/>
    <p:sldId id="311" r:id="rId5"/>
    <p:sldId id="316" r:id="rId6"/>
    <p:sldId id="315" r:id="rId7"/>
    <p:sldId id="322" r:id="rId8"/>
    <p:sldId id="320" r:id="rId9"/>
    <p:sldId id="319" r:id="rId10"/>
    <p:sldId id="317" r:id="rId11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CCFF"/>
    <a:srgbClr val="3399FF"/>
    <a:srgbClr val="66CCFF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53" autoAdjust="0"/>
  </p:normalViewPr>
  <p:slideViewPr>
    <p:cSldViewPr>
      <p:cViewPr varScale="1">
        <p:scale>
          <a:sx n="112" d="100"/>
          <a:sy n="112" d="100"/>
        </p:scale>
        <p:origin x="15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35635-E76B-476C-8235-0410D64AED4A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02645-B0C4-4241-96E4-B9DC02907AA7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846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02645-B0C4-4241-96E4-B9DC02907AA7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860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B617DDC-C415-46A0-9709-E00AE0D60575}" type="datetimeFigureOut">
              <a:rPr lang="hr-HR" smtClean="0"/>
              <a:pPr/>
              <a:t>19.6.2020.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D368EFF-F7AD-4694-BB1B-7FE23896D36D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608" y="1268760"/>
            <a:ext cx="777686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 smtClean="0">
                <a:solidFill>
                  <a:srgbClr val="002060"/>
                </a:solidFill>
                <a:latin typeface="Arial Narrow" pitchFamily="34" charset="0"/>
              </a:rPr>
              <a:t>  </a:t>
            </a:r>
          </a:p>
          <a:p>
            <a:r>
              <a:rPr lang="hr-HR" sz="3600" b="1" dirty="0" smtClean="0">
                <a:solidFill>
                  <a:srgbClr val="002060"/>
                </a:solidFill>
                <a:latin typeface="Arial Narrow" pitchFamily="34" charset="0"/>
              </a:rPr>
              <a:t>     </a:t>
            </a:r>
            <a:r>
              <a:rPr lang="hr-HR" sz="4000" b="1" dirty="0" smtClean="0">
                <a:solidFill>
                  <a:srgbClr val="0070C0"/>
                </a:solidFill>
                <a:latin typeface="Arial Narrow" pitchFamily="34" charset="0"/>
              </a:rPr>
              <a:t>GLOBAL ACTION TEAM  -  GAT </a:t>
            </a:r>
            <a:r>
              <a:rPr lang="hr-HR" sz="4000" b="1" dirty="0">
                <a:solidFill>
                  <a:srgbClr val="0070C0"/>
                </a:solidFill>
                <a:latin typeface="Arial Narrow" pitchFamily="34" charset="0"/>
              </a:rPr>
              <a:t/>
            </a:r>
            <a:br>
              <a:rPr lang="hr-HR" sz="4000" b="1" dirty="0">
                <a:solidFill>
                  <a:srgbClr val="0070C0"/>
                </a:solidFill>
                <a:latin typeface="Arial Narrow" pitchFamily="34" charset="0"/>
              </a:rPr>
            </a:br>
            <a:r>
              <a:rPr lang="hr-HR" sz="3600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hr-HR" sz="3600" dirty="0">
                <a:solidFill>
                  <a:schemeClr val="bg1"/>
                </a:solidFill>
                <a:latin typeface="Arial Narrow" pitchFamily="34" charset="0"/>
              </a:rPr>
            </a:br>
            <a:endParaRPr lang="hr-HR" sz="36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950237"/>
            <a:ext cx="5760640" cy="4907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5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2204864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3600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dirty="0">
                <a:solidFill>
                  <a:srgbClr val="7030A0"/>
                </a:solidFill>
                <a:latin typeface="Arial Narrow" pitchFamily="34" charset="0"/>
              </a:rPr>
            </a:br>
            <a:endParaRPr lang="hr-HR" sz="3600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8064896" cy="648072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hr-HR" sz="22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4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65298"/>
            <a:ext cx="5233726" cy="367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29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2204864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3600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dirty="0">
                <a:solidFill>
                  <a:srgbClr val="7030A0"/>
                </a:solidFill>
                <a:latin typeface="Arial Narrow" pitchFamily="34" charset="0"/>
              </a:rPr>
            </a:br>
            <a:endParaRPr lang="hr-HR" sz="3600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8064896" cy="648072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4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4703" y="5143047"/>
            <a:ext cx="7344816" cy="202913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09694" y="68311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r>
              <a:rPr lang="hr-HR" sz="2800" b="1" dirty="0" smtClean="0">
                <a:solidFill>
                  <a:srgbClr val="0070C0"/>
                </a:solidFill>
                <a:latin typeface="Arial Narrow" pitchFamily="34" charset="0"/>
              </a:rPr>
              <a:t>  GAT </a:t>
            </a:r>
            <a:r>
              <a:rPr lang="hr-HR" sz="2800" b="1" dirty="0">
                <a:solidFill>
                  <a:srgbClr val="0070C0"/>
                </a:solidFill>
                <a:latin typeface="Arial Narrow" pitchFamily="34" charset="0"/>
              </a:rPr>
              <a:t>- EMPOWERING THE SERVICE OF </a:t>
            </a:r>
            <a:r>
              <a:rPr lang="hr-HR" sz="2800" b="1" dirty="0" smtClean="0">
                <a:solidFill>
                  <a:srgbClr val="0070C0"/>
                </a:solidFill>
                <a:latin typeface="Arial Narrow" pitchFamily="34" charset="0"/>
              </a:rPr>
              <a:t>CLUBS</a:t>
            </a:r>
            <a:endParaRPr lang="hr-HR" sz="28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pic>
        <p:nvPicPr>
          <p:cNvPr id="15" name="Picture 14" descr="GAT_club_mark_2color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6464"/>
            <a:ext cx="1219122" cy="1241980"/>
          </a:xfrm>
          <a:prstGeom prst="rect">
            <a:avLst/>
          </a:prstGeom>
          <a:effectLst>
            <a:glow rad="685800">
              <a:schemeClr val="tx1">
                <a:alpha val="40000"/>
              </a:schemeClr>
            </a:glow>
          </a:effec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98" y="2003531"/>
            <a:ext cx="7422499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2204864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3600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dirty="0">
                <a:solidFill>
                  <a:srgbClr val="7030A0"/>
                </a:solidFill>
                <a:latin typeface="Arial Narrow" pitchFamily="34" charset="0"/>
              </a:rPr>
            </a:br>
            <a:endParaRPr lang="hr-HR" sz="3600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8064896" cy="648072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hr-HR" sz="22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4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51181"/>
            <a:ext cx="7344816" cy="4846171"/>
          </a:xfrm>
          <a:prstGeom prst="rect">
            <a:avLst/>
          </a:prstGeom>
        </p:spPr>
      </p:pic>
      <p:sp>
        <p:nvSpPr>
          <p:cNvPr id="8" name="Isosceles Triangle 7"/>
          <p:cNvSpPr/>
          <p:nvPr/>
        </p:nvSpPr>
        <p:spPr>
          <a:xfrm>
            <a:off x="683568" y="0"/>
            <a:ext cx="7704856" cy="1724703"/>
          </a:xfrm>
          <a:prstGeom prst="triangle">
            <a:avLst>
              <a:gd name="adj" fmla="val 50791"/>
            </a:avLst>
          </a:prstGeom>
          <a:blipFill>
            <a:blip r:embed="rId3" cstate="print">
              <a:duotone>
                <a:schemeClr val="accent2">
                  <a:hueOff val="0"/>
                  <a:satOff val="0"/>
                  <a:lumOff val="0"/>
                  <a:alphaOff val="0"/>
                  <a:shade val="40000"/>
                </a:schemeClr>
                <a:schemeClr val="accent2">
                  <a:hueOff val="0"/>
                  <a:satOff val="0"/>
                  <a:lumOff val="0"/>
                  <a:alphaOff val="0"/>
                  <a:tint val="42000"/>
                </a:schemeClr>
              </a:duotone>
            </a:blip>
            <a:tile tx="0" ty="0" sx="40000" sy="4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rgbClr val="C00000"/>
                </a:solidFill>
              </a:rPr>
              <a:t>GLOBAL  ACTION  TEAM DG</a:t>
            </a:r>
            <a:endParaRPr lang="hr-HR" sz="2400" b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0792" y="5718646"/>
            <a:ext cx="1013208" cy="10227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6175" y="6587479"/>
            <a:ext cx="1760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>
                <a:solidFill>
                  <a:schemeClr val="bg1"/>
                </a:solidFill>
              </a:rPr>
              <a:t>Source: Antti Forsell</a:t>
            </a:r>
            <a:endParaRPr lang="hr-HR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3192" y="5871046"/>
            <a:ext cx="1013208" cy="102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15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2204864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3600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dirty="0">
                <a:solidFill>
                  <a:srgbClr val="7030A0"/>
                </a:solidFill>
                <a:latin typeface="Arial Narrow" pitchFamily="34" charset="0"/>
              </a:rPr>
            </a:br>
            <a:endParaRPr lang="hr-HR" sz="3600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8064896" cy="648072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hr-HR" sz="22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4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5926" y="2060848"/>
            <a:ext cx="1603387" cy="351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7664" y="1986963"/>
            <a:ext cx="7480440" cy="394445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539" y="5612925"/>
            <a:ext cx="1296144" cy="1314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211960" y="788481"/>
            <a:ext cx="9308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b="1" dirty="0" smtClean="0">
                <a:solidFill>
                  <a:srgbClr val="0070C0"/>
                </a:solidFill>
              </a:rPr>
              <a:t>LCI</a:t>
            </a:r>
            <a:endParaRPr lang="hr-HR" sz="3600" b="1" dirty="0">
              <a:solidFill>
                <a:srgbClr val="0070C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539" y="5620069"/>
            <a:ext cx="1296144" cy="131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rgbClr val="7030A0"/>
                </a:solidFill>
                <a:latin typeface="Arial Narrow" pitchFamily="34" charset="0"/>
              </a:rPr>
              <a:t>   </a:t>
            </a:r>
            <a:endParaRPr lang="hr-HR" sz="40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9512" y="0"/>
            <a:ext cx="8352928" cy="5229201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 lvl="0">
              <a:buNone/>
            </a:pPr>
            <a:r>
              <a:rPr lang="hr-HR" sz="9600" dirty="0" smtClean="0">
                <a:solidFill>
                  <a:srgbClr val="7030A0"/>
                </a:solidFill>
              </a:rPr>
              <a:t> </a:t>
            </a:r>
            <a:r>
              <a:rPr lang="hr-HR" sz="3600" b="1" dirty="0" smtClean="0">
                <a:solidFill>
                  <a:srgbClr val="002060"/>
                </a:solidFill>
                <a:latin typeface="Arial Narrow" pitchFamily="34" charset="0"/>
              </a:rPr>
              <a:t>GST TASK </a:t>
            </a:r>
            <a:r>
              <a:rPr lang="hr-HR" sz="3600" dirty="0" smtClean="0">
                <a:solidFill>
                  <a:srgbClr val="002060"/>
                </a:solidFill>
                <a:latin typeface="Arial Narrow" pitchFamily="34" charset="0"/>
              </a:rPr>
              <a:t> - </a:t>
            </a:r>
            <a:r>
              <a:rPr lang="hr-HR" sz="2000" b="1" dirty="0" smtClean="0">
                <a:solidFill>
                  <a:srgbClr val="002060"/>
                </a:solidFill>
                <a:latin typeface="Arial Narrow" pitchFamily="34" charset="0"/>
              </a:rPr>
              <a:t>PROMOTE SERVICE ACTIVITIES AND  ACTIONS </a:t>
            </a:r>
          </a:p>
          <a:p>
            <a:pPr>
              <a:buNone/>
            </a:pPr>
            <a:r>
              <a:rPr lang="hr-HR" sz="2000" b="1" dirty="0" smtClean="0">
                <a:solidFill>
                  <a:srgbClr val="002060"/>
                </a:solidFill>
                <a:latin typeface="Arial Narrow" pitchFamily="34" charset="0"/>
              </a:rPr>
              <a:t>                                           </a:t>
            </a:r>
            <a:r>
              <a:rPr lang="hr-HR" sz="2800" b="1" dirty="0" smtClean="0">
                <a:solidFill>
                  <a:srgbClr val="002060"/>
                </a:solidFill>
                <a:latin typeface="Arial Narrow" pitchFamily="34" charset="0"/>
              </a:rPr>
              <a:t>SYNERGY</a:t>
            </a:r>
            <a:r>
              <a:rPr lang="hr-HR" sz="2800" dirty="0" smtClean="0">
                <a:solidFill>
                  <a:srgbClr val="002060"/>
                </a:solidFill>
                <a:latin typeface="Arial Narrow" pitchFamily="34" charset="0"/>
              </a:rPr>
              <a:t>:   </a:t>
            </a:r>
            <a:r>
              <a:rPr lang="hr-HR" sz="2400" b="1" dirty="0" smtClean="0">
                <a:solidFill>
                  <a:srgbClr val="002060"/>
                </a:solidFill>
                <a:latin typeface="Arial Narrow" pitchFamily="34" charset="0"/>
              </a:rPr>
              <a:t>GMT, GLT, GST</a:t>
            </a:r>
          </a:p>
          <a:p>
            <a:pPr lvl="0">
              <a:buNone/>
            </a:pPr>
            <a:r>
              <a:rPr lang="hr-HR" sz="9600" b="1" dirty="0" smtClean="0">
                <a:solidFill>
                  <a:srgbClr val="002060"/>
                </a:solidFill>
              </a:rPr>
              <a:t>               A</a:t>
            </a:r>
            <a:r>
              <a:rPr lang="hr-HR" sz="9600" b="1" baseline="32000" dirty="0" smtClean="0">
                <a:solidFill>
                  <a:srgbClr val="002060"/>
                </a:solidFill>
              </a:rPr>
              <a:t>2</a:t>
            </a:r>
            <a:endParaRPr lang="hr-HR" sz="1600" b="1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476672"/>
            <a:ext cx="7848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lang="hr-HR" sz="3200" b="1" dirty="0" smtClean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4087315"/>
            <a:ext cx="54238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002060"/>
                </a:solidFill>
              </a:rPr>
              <a:t>                       Actions </a:t>
            </a:r>
          </a:p>
          <a:p>
            <a:r>
              <a:rPr lang="hr-HR" sz="3200" b="1" dirty="0" smtClean="0">
                <a:solidFill>
                  <a:srgbClr val="002060"/>
                </a:solidFill>
              </a:rPr>
              <a:t>                 Service Activities</a:t>
            </a:r>
            <a:endParaRPr lang="hr-HR" sz="3200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3419872" cy="4077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6296" y="4869160"/>
            <a:ext cx="2162657" cy="2182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4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Empower Lions to meet the priority needs of their comminuites and elevate the member experience through impactful service 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growth   -   </a:t>
            </a:r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prepoznavnaje potreba i rast služenja </a:t>
            </a:r>
            <a:endParaRPr lang="hr-HR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bg1"/>
                </a:solidFill>
                <a:latin typeface="Arial Narrow" panose="020B0606020202030204" pitchFamily="34" charset="0"/>
              </a:rPr>
              <a:t> W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orks wit clubs to raise the visibility of Lions service impact in local 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communities – </a:t>
            </a:r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povećati vidljivost Lionsa kroz služenj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 </a:t>
            </a:r>
            <a:endParaRPr lang="hr-HR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dirty="0">
                <a:solidFill>
                  <a:schemeClr val="bg1"/>
                </a:solidFill>
                <a:latin typeface="Arial Narrow" panose="020B0606020202030204" pitchFamily="34" charset="0"/>
              </a:rPr>
              <a:t>S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upports local community service projects  and gathers club and district feedback related to service challenges, opportunities and 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successes -  </a:t>
            </a:r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podrška lokalnoj zajednici </a:t>
            </a:r>
            <a:endParaRPr lang="hr-HR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Works with zone, region and club service 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chairperson – </a:t>
            </a:r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ZC,RC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endParaRPr lang="hr-HR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Encourage clubs to implement service project that are aligned with global LCI </a:t>
            </a:r>
            <a:r>
              <a:rPr lang="hr-HR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Initiatives – </a:t>
            </a:r>
            <a:r>
              <a:rPr lang="hr-HR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LCI okvir služenja </a:t>
            </a:r>
            <a:endParaRPr lang="hr-HR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12192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Global Service Team (GST ) District Coordinator</a:t>
            </a:r>
            <a:endParaRPr lang="hr-HR" dirty="0">
              <a:solidFill>
                <a:srgbClr val="0070C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320" y="5229200"/>
            <a:ext cx="1874222" cy="1890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4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7704" y="2204864"/>
            <a:ext cx="59046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b="1" dirty="0">
                <a:solidFill>
                  <a:srgbClr val="7030A0"/>
                </a:solidFill>
                <a:latin typeface="Arial Narrow" pitchFamily="34" charset="0"/>
              </a:rPr>
            </a:br>
            <a:r>
              <a:rPr lang="hr-HR" sz="3600" dirty="0">
                <a:solidFill>
                  <a:srgbClr val="7030A0"/>
                </a:solidFill>
                <a:latin typeface="Arial Narrow" pitchFamily="34" charset="0"/>
              </a:rPr>
              <a:t/>
            </a:r>
            <a:br>
              <a:rPr lang="hr-HR" sz="3600" dirty="0">
                <a:solidFill>
                  <a:srgbClr val="7030A0"/>
                </a:solidFill>
                <a:latin typeface="Arial Narrow" pitchFamily="34" charset="0"/>
              </a:rPr>
            </a:br>
            <a:endParaRPr lang="hr-HR" sz="3600" dirty="0"/>
          </a:p>
        </p:txBody>
      </p:sp>
      <p:sp>
        <p:nvSpPr>
          <p:cNvPr id="3" name="Content Placeholder 3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8064896" cy="648072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hr-HR" sz="1400" dirty="0" smtClean="0">
              <a:solidFill>
                <a:srgbClr val="7030A0"/>
              </a:solidFill>
              <a:latin typeface="Arial Narrow" pitchFamily="34" charset="0"/>
              <a:cs typeface="Arial"/>
            </a:endParaRPr>
          </a:p>
          <a:p>
            <a:pPr>
              <a:buNone/>
            </a:pPr>
            <a:endParaRPr lang="hr-HR" sz="22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200" dirty="0" smtClean="0">
              <a:solidFill>
                <a:srgbClr val="002060"/>
              </a:solidFill>
              <a:latin typeface="Arial Narrow" pitchFamily="34" charset="0"/>
            </a:endParaRPr>
          </a:p>
          <a:p>
            <a:pPr>
              <a:buNone/>
            </a:pPr>
            <a:endParaRPr lang="hr-HR" sz="2400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lvl="0"/>
            <a:endParaRPr lang="hr-HR" sz="1600" dirty="0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11715" y="2289471"/>
            <a:ext cx="2700300" cy="1540770"/>
          </a:xfrm>
          <a:prstGeom prst="cloudCallou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With passionate volunteers</a:t>
            </a:r>
          </a:p>
          <a:p>
            <a:pPr algn="ctr"/>
            <a:r>
              <a:rPr lang="hr-HR" dirty="0" smtClean="0">
                <a:solidFill>
                  <a:sysClr val="windowText" lastClr="000000"/>
                </a:solidFill>
              </a:rPr>
              <a:t>ČLANOVI</a:t>
            </a:r>
            <a:endParaRPr lang="hr-HR" dirty="0">
              <a:solidFill>
                <a:sysClr val="windowText" lastClr="000000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5087387" y="1785577"/>
            <a:ext cx="3240360" cy="1782198"/>
          </a:xfrm>
          <a:prstGeom prst="cloudCallou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Dynamic leaders</a:t>
            </a:r>
          </a:p>
          <a:p>
            <a:pPr algn="ctr"/>
            <a:r>
              <a:rPr lang="hr-HR" dirty="0" smtClean="0">
                <a:solidFill>
                  <a:schemeClr val="bg1"/>
                </a:solidFill>
              </a:rPr>
              <a:t>LIDERI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827584" y="4260120"/>
            <a:ext cx="2916324" cy="2160240"/>
          </a:xfrm>
          <a:prstGeom prst="cloudCallou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2"/>
                </a:solidFill>
              </a:rPr>
              <a:t>And Innovative service all coming together</a:t>
            </a:r>
          </a:p>
          <a:p>
            <a:pPr algn="ctr"/>
            <a:r>
              <a:rPr lang="hr-HR" dirty="0" smtClean="0">
                <a:solidFill>
                  <a:schemeClr val="bg2"/>
                </a:solidFill>
              </a:rPr>
              <a:t>SLUŽENJE</a:t>
            </a:r>
            <a:endParaRPr lang="hr-HR" dirty="0">
              <a:solidFill>
                <a:schemeClr val="bg2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3611224" y="3625633"/>
            <a:ext cx="1476163" cy="805155"/>
          </a:xfrm>
          <a:prstGeom prst="straightConnector1">
            <a:avLst/>
          </a:prstGeom>
          <a:ln w="603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Callout 8"/>
          <p:cNvSpPr/>
          <p:nvPr/>
        </p:nvSpPr>
        <p:spPr>
          <a:xfrm>
            <a:off x="4920263" y="3987062"/>
            <a:ext cx="3148785" cy="2220480"/>
          </a:xfrm>
          <a:prstGeom prst="wedgeEllipseCallou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 smtClean="0">
                <a:solidFill>
                  <a:srgbClr val="0070C0"/>
                </a:solidFill>
              </a:rPr>
              <a:t>Lions can make a bigger impact to communities</a:t>
            </a:r>
          </a:p>
          <a:p>
            <a:pPr algn="ctr"/>
            <a:r>
              <a:rPr lang="hr-HR" sz="2000" b="1" dirty="0" smtClean="0">
                <a:solidFill>
                  <a:srgbClr val="0070C0"/>
                </a:solidFill>
              </a:rPr>
              <a:t>ZAJEDNICA</a:t>
            </a:r>
            <a:endParaRPr lang="hr-HR" sz="2000" b="1" dirty="0">
              <a:solidFill>
                <a:srgbClr val="0070C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163929" y="2977943"/>
            <a:ext cx="1411985" cy="49974"/>
          </a:xfrm>
          <a:prstGeom prst="straightConnector1">
            <a:avLst/>
          </a:prstGeom>
          <a:ln w="603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41948" y="5513205"/>
            <a:ext cx="1267932" cy="346890"/>
          </a:xfrm>
          <a:prstGeom prst="straightConnector1">
            <a:avLst/>
          </a:prstGeom>
          <a:ln w="6032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655" y="5543519"/>
            <a:ext cx="1298561" cy="131075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5616" y="404664"/>
            <a:ext cx="5693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0070C0"/>
                </a:solidFill>
              </a:rPr>
              <a:t>               </a:t>
            </a:r>
            <a:r>
              <a:rPr lang="hr-HR" sz="2400" b="1" dirty="0" smtClean="0">
                <a:solidFill>
                  <a:srgbClr val="0070C0"/>
                </a:solidFill>
              </a:rPr>
              <a:t>GST  ODGOVORNOSTI I CILJEVI</a:t>
            </a:r>
            <a:endParaRPr lang="hr-HR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3528" y="1070996"/>
            <a:ext cx="8554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dirty="0" smtClean="0">
                <a:solidFill>
                  <a:schemeClr val="bg1"/>
                </a:solidFill>
              </a:rPr>
              <a:t>Komunikacija s GAT (District Guverner)/GLT, GMT korištenjem sinergije s ciljem 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širenja i jačanja služenja + LCIF Koordinator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93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436096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bg1"/>
                </a:solidFill>
                <a:latin typeface="Arial Black" panose="020B0A04020102020204" pitchFamily="34" charset="0"/>
              </a:rPr>
              <a:t>Poticati klubove na implentaciju projekata sukladno LCI Inicijativi (LCI Service Framework) </a:t>
            </a:r>
            <a:endParaRPr lang="hr-HR" sz="2800" dirty="0" smtClean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marL="0" lvl="0" indent="0">
              <a:buNone/>
            </a:pPr>
            <a:r>
              <a:rPr lang="hr-HR" sz="2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hr-H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 </a:t>
            </a:r>
            <a:r>
              <a:rPr lang="hr-HR" sz="1200" b="1" dirty="0"/>
              <a:t>A </a:t>
            </a:r>
            <a:r>
              <a:rPr lang="hr-HR" sz="2200" b="1" dirty="0" smtClean="0">
                <a:solidFill>
                  <a:schemeClr val="bg1"/>
                </a:solidFill>
              </a:rPr>
              <a:t>A message to all Lions from International President Dr. Jung Yul Choi</a:t>
            </a:r>
          </a:p>
          <a:p>
            <a:pPr marL="0" lvl="0" indent="0">
              <a:buNone/>
            </a:pPr>
            <a:r>
              <a:rPr lang="hr-HR" sz="1200" b="1" dirty="0"/>
              <a:t/>
            </a:r>
            <a:br>
              <a:rPr lang="hr-HR" sz="1200" b="1" dirty="0"/>
            </a:br>
            <a:r>
              <a:rPr lang="hr-HR" sz="1200" b="1" dirty="0"/>
              <a:t>from </a:t>
            </a:r>
            <a:r>
              <a:rPr lang="hr-HR" sz="1200" b="1" dirty="0" smtClean="0"/>
              <a:t>       </a:t>
            </a:r>
            <a:r>
              <a:rPr lang="hr-HR" sz="2000" dirty="0" smtClean="0">
                <a:solidFill>
                  <a:srgbClr val="0070C0"/>
                </a:solidFill>
              </a:rPr>
              <a:t>DOSEGNUT je  </a:t>
            </a:r>
            <a:r>
              <a:rPr lang="hr-HR" sz="2000" dirty="0" smtClean="0">
                <a:solidFill>
                  <a:srgbClr val="0070C0"/>
                </a:solidFill>
              </a:rPr>
              <a:t>LCI Forward goal : služenje za 200 milijuna ljudi godišnje </a:t>
            </a:r>
          </a:p>
          <a:p>
            <a:pPr marL="0" lvl="0" indent="0">
              <a:buNone/>
            </a:pPr>
            <a:endParaRPr lang="hr-HR" sz="2000" dirty="0" smtClean="0">
              <a:solidFill>
                <a:srgbClr val="0070C0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Razvoj </a:t>
            </a:r>
            <a:r>
              <a:rPr lang="hr-HR" sz="2800" dirty="0">
                <a:solidFill>
                  <a:schemeClr val="bg1"/>
                </a:solidFill>
                <a:latin typeface="Arial Black" panose="020B0A04020102020204" pitchFamily="34" charset="0"/>
              </a:rPr>
              <a:t>distriktualnih akcija i poticanje klubova za jače uključivanje u akcije D-126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bg1"/>
                </a:solidFill>
                <a:latin typeface="Arial Black" panose="020B0A04020102020204" pitchFamily="34" charset="0"/>
              </a:rPr>
              <a:t>Prepoznati potrebe lokalne zajednice s ciljem povećanja služenja i vidljivosti lionsa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bg1"/>
                </a:solidFill>
                <a:latin typeface="Arial Black" panose="020B0A04020102020204" pitchFamily="34" charset="0"/>
              </a:rPr>
              <a:t>Suradnja s LCIF Distrikt Koordinatorom u svrhu financiranja barem jednog projekta iz sredstava LCIF-a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hr-HR" sz="2800" dirty="0">
                <a:solidFill>
                  <a:schemeClr val="bg1"/>
                </a:solidFill>
                <a:latin typeface="Arial Black" panose="020B0A04020102020204" pitchFamily="34" charset="0"/>
              </a:rPr>
              <a:t>Poticati klubove da organiziraju barem jednu akciju (aktivnost) iz područja Diabetesa.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840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/>
                </a:solidFill>
                <a:latin typeface="Arial Narrow" panose="020B0606020202030204" pitchFamily="34" charset="0"/>
              </a:rPr>
              <a:t>Izvještavanje MyLCI </a:t>
            </a:r>
            <a:endParaRPr lang="hr-HR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/>
                </a:solidFill>
                <a:latin typeface="Arial Narrow" panose="020B0606020202030204" pitchFamily="34" charset="0"/>
              </a:rPr>
              <a:t>Upotreba LCI  app</a:t>
            </a:r>
            <a:endParaRPr lang="hr-HR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lvl="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/>
                </a:solidFill>
                <a:latin typeface="Arial Narrow" panose="020B0606020202030204" pitchFamily="34" charset="0"/>
              </a:rPr>
              <a:t>Suradnja s Leo klubovima s ciljem pomaganja u jačanju služenja</a:t>
            </a:r>
            <a:endParaRPr lang="hr-HR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Poticanje </a:t>
            </a:r>
            <a:r>
              <a:rPr lang="hr-HR" b="1" dirty="0">
                <a:solidFill>
                  <a:schemeClr val="bg1"/>
                </a:solidFill>
                <a:latin typeface="Arial Narrow" panose="020B0606020202030204" pitchFamily="34" charset="0"/>
              </a:rPr>
              <a:t>klubova u osmišljavanju novih načina služenja u kriznim siutacijama (Corona virus) organiziranjem virtualnih događanja i online akcija</a:t>
            </a:r>
            <a:r>
              <a:rPr lang="hr-HR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hr-HR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hr-HR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               MJERA </a:t>
            </a:r>
            <a:r>
              <a:rPr lang="hr-HR" b="1" dirty="0" smtClean="0">
                <a:solidFill>
                  <a:srgbClr val="0070C0"/>
                </a:solidFill>
                <a:latin typeface="Arial Narrow" panose="020B0606020202030204" pitchFamily="34" charset="0"/>
              </a:rPr>
              <a:t>USPJEHA</a:t>
            </a:r>
          </a:p>
          <a:p>
            <a:pPr marL="0" indent="0">
              <a:buClr>
                <a:srgbClr val="FF0000"/>
              </a:buClr>
              <a:buNone/>
            </a:pPr>
            <a:endParaRPr lang="hr-HR" b="1" dirty="0" smtClean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/>
                </a:solidFill>
              </a:rPr>
              <a:t>Radionica </a:t>
            </a:r>
            <a:r>
              <a:rPr lang="hr-HR" b="1" dirty="0">
                <a:solidFill>
                  <a:schemeClr val="bg1"/>
                </a:solidFill>
              </a:rPr>
              <a:t>za učinkovito služenje 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>
                <a:solidFill>
                  <a:schemeClr val="bg1"/>
                </a:solidFill>
              </a:rPr>
              <a:t>Svaki klub jedan projekt  na području diabetesa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/>
                </a:solidFill>
              </a:rPr>
              <a:t>Rast služenja u odnosu na prethodnu godinu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/>
                </a:solidFill>
              </a:rPr>
              <a:t>Izvještavanje MyLCI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/>
                </a:solidFill>
              </a:rPr>
              <a:t>Svaki </a:t>
            </a:r>
            <a:r>
              <a:rPr lang="hr-HR" b="1" dirty="0">
                <a:solidFill>
                  <a:schemeClr val="bg1"/>
                </a:solidFill>
              </a:rPr>
              <a:t>klub koristi aplikaciuju LCI </a:t>
            </a:r>
            <a:r>
              <a:rPr lang="hr-HR" b="1" dirty="0" smtClean="0">
                <a:solidFill>
                  <a:schemeClr val="bg1"/>
                </a:solidFill>
              </a:rPr>
              <a:t>app</a:t>
            </a:r>
            <a:endParaRPr lang="hr-HR" b="1" dirty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hr-HR" b="1" dirty="0" smtClean="0">
                <a:solidFill>
                  <a:schemeClr val="bg1"/>
                </a:solidFill>
              </a:rPr>
              <a:t>LCIF </a:t>
            </a:r>
            <a:r>
              <a:rPr lang="hr-HR" b="1" dirty="0">
                <a:solidFill>
                  <a:schemeClr val="bg1"/>
                </a:solidFill>
              </a:rPr>
              <a:t>makar za jačanje jednog </a:t>
            </a:r>
            <a:r>
              <a:rPr lang="hr-HR" b="1" dirty="0" smtClean="0">
                <a:solidFill>
                  <a:schemeClr val="bg1"/>
                </a:solidFill>
              </a:rPr>
              <a:t>projekta </a:t>
            </a:r>
            <a:endParaRPr lang="hr-HR" b="1" dirty="0">
              <a:solidFill>
                <a:schemeClr val="bg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endParaRPr lang="hr-HR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r-HR" b="1" dirty="0"/>
              <a:t>Poticati klubove da oforme klupskog GST </a:t>
            </a:r>
            <a:r>
              <a:rPr lang="hr-HR" b="1" dirty="0" smtClean="0"/>
              <a:t>oordinatora </a:t>
            </a:r>
            <a:r>
              <a:rPr lang="hr-HR" b="1" dirty="0"/>
              <a:t>s ciljem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45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1497</TotalTime>
  <Words>313</Words>
  <Application>Microsoft Office PowerPoint</Application>
  <PresentationFormat>On-screen Show (4:3)</PresentationFormat>
  <Paragraphs>100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Constantia</vt:lpstr>
      <vt:lpstr>Wingdings</vt:lpstr>
      <vt:lpstr>Wingdings 2</vt:lpstr>
      <vt:lpstr>Paper</vt:lpstr>
      <vt:lpstr>PowerPoint Presentation</vt:lpstr>
      <vt:lpstr>PowerPoint Presentation</vt:lpstr>
      <vt:lpstr>PowerPoint Presentation</vt:lpstr>
      <vt:lpstr>PowerPoint Presentation</vt:lpstr>
      <vt:lpstr>   </vt:lpstr>
      <vt:lpstr>Global Service Team (GST ) District Coordinator</vt:lpstr>
      <vt:lpstr>PowerPoint Presentation</vt:lpstr>
      <vt:lpstr>PowerPoint Presentation</vt:lpstr>
      <vt:lpstr>PowerPoint Presentation</vt:lpstr>
      <vt:lpstr>PowerPoint Presentation</vt:lpstr>
    </vt:vector>
  </TitlesOfParts>
  <Company>Končar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Lions  club  “ Zrinjevac”</dc:title>
  <dc:creator>mbuha</dc:creator>
  <cp:lastModifiedBy>Vesna Boinović - Grubić</cp:lastModifiedBy>
  <cp:revision>208</cp:revision>
  <cp:lastPrinted>2020-06-19T14:34:50Z</cp:lastPrinted>
  <dcterms:created xsi:type="dcterms:W3CDTF">2015-09-08T11:12:52Z</dcterms:created>
  <dcterms:modified xsi:type="dcterms:W3CDTF">2020-06-19T14:46:55Z</dcterms:modified>
</cp:coreProperties>
</file>